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8" r:id="rId3"/>
    <p:sldId id="320" r:id="rId4"/>
    <p:sldId id="263" r:id="rId5"/>
    <p:sldId id="324" r:id="rId6"/>
    <p:sldId id="346" r:id="rId7"/>
    <p:sldId id="347" r:id="rId8"/>
    <p:sldId id="340" r:id="rId9"/>
    <p:sldId id="341" r:id="rId10"/>
    <p:sldId id="342" r:id="rId11"/>
    <p:sldId id="348" r:id="rId12"/>
    <p:sldId id="337" r:id="rId13"/>
    <p:sldId id="343" r:id="rId14"/>
    <p:sldId id="345" r:id="rId15"/>
    <p:sldId id="260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rgbClr val="FF0000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rgbClr val="FF0000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rgbClr val="FF0000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rgbClr val="FF0000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rgbClr val="FF0000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rgbClr val="FF0000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rgbClr val="FF0000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rgbClr val="FF0000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rgbClr val="FF0000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FF"/>
    <a:srgbClr val="00FF00"/>
    <a:srgbClr val="0000FF"/>
    <a:srgbClr val="009900"/>
    <a:srgbClr val="FF33CC"/>
    <a:srgbClr val="0033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75" autoAdjust="0"/>
    <p:restoredTop sz="94660"/>
  </p:normalViewPr>
  <p:slideViewPr>
    <p:cSldViewPr>
      <p:cViewPr varScale="1">
        <p:scale>
          <a:sx n="68" d="100"/>
          <a:sy n="68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1B9F51-0CC8-427B-9359-771D40FE0D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9C2D0-DF3A-4F7A-BBCB-1517242459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CD39E-6F33-40DD-80EF-C68A97B54A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47800" y="1600200"/>
            <a:ext cx="76200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3F86D3-B3AF-4D9E-AC06-4DA0151336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47800" y="274638"/>
            <a:ext cx="76200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3F638D-44B5-4484-8910-B404D90495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CEF0D-65A0-44DA-8E79-154EB47B93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04EE7-169D-4891-83DC-475FD9040A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D8122-B0AA-46FC-845B-E4BB3B4F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6EBFB-9045-43CC-8ABB-BDE9A246A2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66FF7-A63B-48EE-8624-D09F0F0656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45F0C-E40D-4FC7-9BEB-F3A41FF59B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D0203-6BAB-4DB7-98ED-1570950843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F1B09-B7FF-4CFD-9FBA-A32DD483B4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04F57-3AE7-423E-9931-677797A37B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3B144-A68D-42A5-A210-5887E6AA80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CF143-A000-4116-828C-A661A2D586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AC1FF-FE24-4FB3-A602-7A4EB89F39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F43F0-CEE6-480B-8BB7-E31DBAEA2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4768B-4E18-4090-98A9-84D106A89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13483-FACD-4EA9-B0F8-9F41669ADC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19D38-A4E7-43E2-A7D2-10ACAD441A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8A383-5073-4A6B-8982-DA989ED25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15D22-F32B-4163-BE41-31E8F5D026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05FB8-ECE2-4E14-9A8F-55B7A9CF46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62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9329536-85D4-4379-AA35-D0360D91FC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C858AEF1-5A93-400D-8D30-7B49956DAA9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hu-toanlt\AAAAlla%20Figaro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38200" y="4876800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9" name="WordArt 39"/>
          <p:cNvSpPr>
            <a:spLocks noChangeArrowheads="1" noChangeShapeType="1" noTextEdit="1"/>
          </p:cNvSpPr>
          <p:nvPr/>
        </p:nvSpPr>
        <p:spPr bwMode="auto">
          <a:xfrm>
            <a:off x="2971800" y="1752600"/>
            <a:ext cx="26670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MÔN TOÁN</a:t>
            </a:r>
          </a:p>
        </p:txBody>
      </p:sp>
      <p:sp>
        <p:nvSpPr>
          <p:cNvPr id="25640" name="WordArt 40"/>
          <p:cNvSpPr>
            <a:spLocks noChangeArrowheads="1" noChangeShapeType="1" noTextEdit="1"/>
          </p:cNvSpPr>
          <p:nvPr/>
        </p:nvSpPr>
        <p:spPr bwMode="auto">
          <a:xfrm>
            <a:off x="304800" y="2895600"/>
            <a:ext cx="6934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Garam"/>
              </a:rPr>
              <a:t>PHÉP TRỪ CÁC SỐ TRONG PHẠM VI 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Garam"/>
              </a:rPr>
              <a:t>VI 100 000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9906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Tiểu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9" grpId="0" animBg="1"/>
      <p:bldP spid="256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1371600" y="1066800"/>
            <a:ext cx="7010400" cy="3725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                       </a:t>
            </a:r>
            <a:r>
              <a:rPr lang="en-US" sz="2800" u="sng">
                <a:latin typeface="Times New Roman" pitchFamily="18" charset="0"/>
              </a:rPr>
              <a:t>Bài giải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Số mét đường chưa được trải nhựa là: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            25850 - 9850  = 16000 (m)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                                    =16 km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                              Đáp số: 16 km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                                   </a:t>
            </a:r>
            <a:r>
              <a:rPr lang="en-US" sz="2800" baseline="-25000">
                <a:latin typeface="Times New Roman" pitchFamily="18" charset="0"/>
              </a:rPr>
              <a:t> </a:t>
            </a:r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5" name="WordArt 5" descr="AG00053_"/>
          <p:cNvSpPr>
            <a:spLocks noChangeArrowheads="1" noChangeShapeType="1" noTextEdit="1"/>
          </p:cNvSpPr>
          <p:nvPr/>
        </p:nvSpPr>
        <p:spPr bwMode="auto">
          <a:xfrm>
            <a:off x="838200" y="2667000"/>
            <a:ext cx="754380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VNI-Times"/>
              </a:rPr>
              <a:t>"Moïi ngöôøi cuøng thaéng."</a:t>
            </a:r>
          </a:p>
        </p:txBody>
      </p:sp>
      <p:sp>
        <p:nvSpPr>
          <p:cNvPr id="143366" name="WordArt 6" descr="AG00055_"/>
          <p:cNvSpPr>
            <a:spLocks noChangeArrowheads="1" noChangeShapeType="1" noTextEdit="1"/>
          </p:cNvSpPr>
          <p:nvPr/>
        </p:nvSpPr>
        <p:spPr bwMode="auto">
          <a:xfrm>
            <a:off x="2819400" y="1295400"/>
            <a:ext cx="4038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VNI-Times"/>
              </a:rPr>
              <a:t>Troø chôi</a:t>
            </a:r>
          </a:p>
        </p:txBody>
      </p:sp>
      <p:pic>
        <p:nvPicPr>
          <p:cNvPr id="143381" name="AAAAlla Figar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344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377" fill="hold"/>
                                        <p:tgtEl>
                                          <p:spTgt spid="1433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38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2667000" y="12954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50 000 - 5000  =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2362200" y="22098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0033CC"/>
                </a:solidFill>
              </a:rPr>
              <a:t> a )    4 0 000</a:t>
            </a: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2209800" y="28956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0033CC"/>
                </a:solidFill>
              </a:rPr>
              <a:t>  b)    4 5 000  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2362200" y="3581400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0033CC"/>
                </a:solidFill>
              </a:rPr>
              <a:t> c )    55 000</a:t>
            </a:r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2438400" y="42672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0033CC"/>
                </a:solidFill>
              </a:rPr>
              <a:t> d)    0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2667000" y="12192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90 000 – 10 000  =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2362200" y="21336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0033CC"/>
                </a:solidFill>
              </a:rPr>
              <a:t> a)    70 000  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2362200" y="30480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0033CC"/>
                </a:solidFill>
              </a:rPr>
              <a:t> b)    80 000  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2362200" y="38862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0033CC"/>
                </a:solidFill>
              </a:rPr>
              <a:t> c)  100 000</a:t>
            </a: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2362200" y="47244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0033CC"/>
                </a:solidFill>
              </a:rPr>
              <a:t> d)    50 000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1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1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1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4" name="Picture 16" descr="cayhoa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533400"/>
            <a:ext cx="1143000" cy="1098550"/>
          </a:xfrm>
          <a:prstGeom prst="rect">
            <a:avLst/>
          </a:prstGeom>
          <a:noFill/>
        </p:spPr>
      </p:pic>
      <p:pic>
        <p:nvPicPr>
          <p:cNvPr id="27655" name="Picture 7" descr="cayhoa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4050" y="3994150"/>
            <a:ext cx="3409950" cy="2863850"/>
          </a:xfrm>
          <a:prstGeom prst="rect">
            <a:avLst/>
          </a:prstGeom>
          <a:noFill/>
        </p:spPr>
      </p:pic>
      <p:pic>
        <p:nvPicPr>
          <p:cNvPr id="27656" name="Picture 8" descr="cayhoa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1143000" cy="1098550"/>
          </a:xfrm>
          <a:prstGeom prst="rect">
            <a:avLst/>
          </a:prstGeom>
          <a:noFill/>
        </p:spPr>
      </p:pic>
      <p:pic>
        <p:nvPicPr>
          <p:cNvPr id="27657" name="Picture 9" descr="cayhoa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0"/>
            <a:ext cx="1143000" cy="1098550"/>
          </a:xfrm>
          <a:prstGeom prst="rect">
            <a:avLst/>
          </a:prstGeom>
          <a:noFill/>
        </p:spPr>
      </p:pic>
      <p:pic>
        <p:nvPicPr>
          <p:cNvPr id="27658" name="Picture 10" descr="cayhoa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533400"/>
            <a:ext cx="1143000" cy="1098550"/>
          </a:xfrm>
          <a:prstGeom prst="rect">
            <a:avLst/>
          </a:prstGeom>
          <a:noFill/>
        </p:spPr>
      </p:pic>
      <p:pic>
        <p:nvPicPr>
          <p:cNvPr id="27659" name="Picture 11" descr="cayhoa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505200"/>
            <a:ext cx="1143000" cy="1098550"/>
          </a:xfrm>
          <a:prstGeom prst="rect">
            <a:avLst/>
          </a:prstGeom>
          <a:noFill/>
        </p:spPr>
      </p:pic>
      <p:pic>
        <p:nvPicPr>
          <p:cNvPr id="27660" name="Picture 12" descr="cayhoa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5410200"/>
            <a:ext cx="1143000" cy="1098550"/>
          </a:xfrm>
          <a:prstGeom prst="rect">
            <a:avLst/>
          </a:prstGeom>
          <a:noFill/>
        </p:spPr>
      </p:pic>
      <p:pic>
        <p:nvPicPr>
          <p:cNvPr id="27661" name="Picture 13" descr="cayhoa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895600"/>
            <a:ext cx="1143000" cy="1098550"/>
          </a:xfrm>
          <a:prstGeom prst="rect">
            <a:avLst/>
          </a:prstGeom>
          <a:noFill/>
        </p:spPr>
      </p:pic>
      <p:pic>
        <p:nvPicPr>
          <p:cNvPr id="27662" name="Picture 14" descr="cayhoa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098550"/>
          </a:xfrm>
          <a:prstGeom prst="rect">
            <a:avLst/>
          </a:prstGeom>
          <a:noFill/>
        </p:spPr>
      </p:pic>
      <p:pic>
        <p:nvPicPr>
          <p:cNvPr id="27663" name="Picture 15" descr="cayhoa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098550"/>
          </a:xfrm>
          <a:prstGeom prst="rect">
            <a:avLst/>
          </a:prstGeom>
          <a:noFill/>
        </p:spPr>
      </p:pic>
      <p:pic>
        <p:nvPicPr>
          <p:cNvPr id="27665" name="Picture 17" descr="cayhoa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295400"/>
            <a:ext cx="1143000" cy="1098550"/>
          </a:xfrm>
          <a:prstGeom prst="rect">
            <a:avLst/>
          </a:prstGeom>
          <a:noFill/>
        </p:spPr>
      </p:pic>
      <p:sp>
        <p:nvSpPr>
          <p:cNvPr id="27666" name="WordArt 18"/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86868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spc="-18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VNI-Kun"/>
              </a:rPr>
              <a:t>Chuùc caùc em hoïc gioûi vaø ngoan ngoaõn!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2438400" cy="838200"/>
          </a:xfrm>
        </p:spPr>
        <p:txBody>
          <a:bodyPr/>
          <a:lstStyle/>
          <a:p>
            <a:r>
              <a:rPr lang="en-US" sz="4000" b="1">
                <a:solidFill>
                  <a:srgbClr val="FF0000"/>
                </a:solidFill>
                <a:latin typeface="VNI-Times" pitchFamily="2" charset="0"/>
              </a:rPr>
              <a:t>Baøi cuõ</a:t>
            </a:r>
          </a:p>
        </p:txBody>
      </p:sp>
      <p:sp>
        <p:nvSpPr>
          <p:cNvPr id="103464" name="Rectangle 40"/>
          <p:cNvSpPr>
            <a:spLocks noChangeArrowheads="1"/>
          </p:cNvSpPr>
          <p:nvPr/>
        </p:nvSpPr>
        <p:spPr bwMode="auto">
          <a:xfrm>
            <a:off x="3048000" y="685800"/>
            <a:ext cx="327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>
                <a:solidFill>
                  <a:schemeClr val="folHlink"/>
                </a:solidFill>
              </a:rPr>
              <a:t>LUYEÄN TAÄP</a:t>
            </a:r>
          </a:p>
        </p:txBody>
      </p:sp>
      <p:sp>
        <p:nvSpPr>
          <p:cNvPr id="103466" name="Rectangle 42"/>
          <p:cNvSpPr>
            <a:spLocks noChangeArrowheads="1"/>
          </p:cNvSpPr>
          <p:nvPr/>
        </p:nvSpPr>
        <p:spPr bwMode="auto">
          <a:xfrm>
            <a:off x="1219200" y="1828800"/>
            <a:ext cx="70104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/>
              <a:t>Baøi giaûi</a:t>
            </a:r>
            <a:r>
              <a:rPr lang="en-US" sz="3200">
                <a:solidFill>
                  <a:srgbClr val="0000CC"/>
                </a:solidFill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33CC"/>
                </a:solidFill>
              </a:rPr>
              <a:t>Soá kg gạo meï coù laø: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33CC"/>
                </a:solidFill>
              </a:rPr>
              <a:t>17 x 3 = 51 (kg)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33CC"/>
                </a:solidFill>
              </a:rPr>
              <a:t>Soá kg gạo caû hai meï con coù laø: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33CC"/>
                </a:solidFill>
              </a:rPr>
              <a:t>51 + 17 = 68 (kg)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00CC"/>
                </a:solidFill>
              </a:rPr>
              <a:t>Ñaùp soá : 68 kg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100"/>
                            </p:stCondLst>
                            <p:childTnLst>
                              <p:par>
                                <p:cTn id="3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2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7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3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2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3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7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3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2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3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7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3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2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3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64" grpId="0"/>
      <p:bldP spid="10346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6781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 b="0" dirty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0" u="sng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endParaRPr lang="en-US" sz="2800" b="0" u="sng" dirty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990600" y="17526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>
                <a:solidFill>
                  <a:schemeClr val="folHlink"/>
                </a:solidFill>
                <a:latin typeface="Arial" charset="0"/>
              </a:rPr>
              <a:t>Bài</a:t>
            </a:r>
            <a:r>
              <a:rPr lang="en-US" sz="3600" b="0">
                <a:solidFill>
                  <a:schemeClr val="folHlink"/>
                </a:solidFill>
                <a:latin typeface="Arial" charset="0"/>
              </a:rPr>
              <a:t>:   </a:t>
            </a:r>
            <a:endParaRPr lang="en-US" sz="3600" i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600200" y="1752600"/>
            <a:ext cx="693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/>
              <a:t>PHEÙP TRÖØ CAÙC SOÁ TRONG PHAÏM VI 100 000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1295400" y="2286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    85674 - 58329 = ? </a:t>
            </a: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838200" y="14478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0033CC"/>
                </a:solidFill>
              </a:rPr>
              <a:t>85674</a:t>
            </a:r>
            <a:endParaRPr lang="en-US">
              <a:solidFill>
                <a:srgbClr val="FF0066"/>
              </a:solidFill>
            </a:endParaRP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971550" y="2209800"/>
            <a:ext cx="1446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58329</a:t>
            </a: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639763" y="1752600"/>
            <a:ext cx="350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-</a:t>
            </a:r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3886200" y="1219200"/>
            <a:ext cx="518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0">
                <a:solidFill>
                  <a:schemeClr val="tx1"/>
                </a:solidFill>
              </a:rPr>
              <a:t>* 4 khoâng tröø ñöôïc 9, laáy 14 tröø 9 baèng 5, vieát 5 nhôù 1</a:t>
            </a:r>
          </a:p>
        </p:txBody>
      </p:sp>
      <p:sp>
        <p:nvSpPr>
          <p:cNvPr id="107531" name="Line 11"/>
          <p:cNvSpPr>
            <a:spLocks noChangeShapeType="1"/>
          </p:cNvSpPr>
          <p:nvPr/>
        </p:nvSpPr>
        <p:spPr bwMode="auto">
          <a:xfrm>
            <a:off x="838200" y="2895600"/>
            <a:ext cx="16002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3886200" y="2133600"/>
            <a:ext cx="525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0">
                <a:solidFill>
                  <a:schemeClr val="tx1"/>
                </a:solidFill>
              </a:rPr>
              <a:t>* 2 theâm 1 baèng 3; 7 tröø 3 baèng 4</a:t>
            </a:r>
          </a:p>
        </p:txBody>
      </p:sp>
      <p:sp>
        <p:nvSpPr>
          <p:cNvPr id="107533" name="Rectangle 13"/>
          <p:cNvSpPr>
            <a:spLocks noChangeArrowheads="1"/>
          </p:cNvSpPr>
          <p:nvPr/>
        </p:nvSpPr>
        <p:spPr bwMode="auto">
          <a:xfrm>
            <a:off x="3886200" y="2743200"/>
            <a:ext cx="525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0">
                <a:solidFill>
                  <a:schemeClr val="tx1"/>
                </a:solidFill>
              </a:rPr>
              <a:t>* 6 tröø 3 baèng 3, vieát 3</a:t>
            </a:r>
          </a:p>
        </p:txBody>
      </p:sp>
      <p:sp>
        <p:nvSpPr>
          <p:cNvPr id="107534" name="Rectangle 14"/>
          <p:cNvSpPr>
            <a:spLocks noChangeArrowheads="1"/>
          </p:cNvSpPr>
          <p:nvPr/>
        </p:nvSpPr>
        <p:spPr bwMode="auto">
          <a:xfrm>
            <a:off x="3886200" y="3276600"/>
            <a:ext cx="525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0">
                <a:solidFill>
                  <a:schemeClr val="tx1"/>
                </a:solidFill>
              </a:rPr>
              <a:t>* 5 khoâng tröø ñöôïc 8, laáy 15 tröø 8 baèng 7</a:t>
            </a:r>
          </a:p>
        </p:txBody>
      </p:sp>
      <p:sp>
        <p:nvSpPr>
          <p:cNvPr id="107535" name="Rectangle 15"/>
          <p:cNvSpPr>
            <a:spLocks noChangeArrowheads="1"/>
          </p:cNvSpPr>
          <p:nvPr/>
        </p:nvSpPr>
        <p:spPr bwMode="auto">
          <a:xfrm>
            <a:off x="3886200" y="4191000"/>
            <a:ext cx="525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0">
                <a:solidFill>
                  <a:schemeClr val="tx1"/>
                </a:solidFill>
              </a:rPr>
              <a:t>* 5 theâm 1 baèng 6 ; 8 tröø 6 baèng 2, vieát 2</a:t>
            </a:r>
          </a:p>
        </p:txBody>
      </p:sp>
      <p:sp>
        <p:nvSpPr>
          <p:cNvPr id="107536" name="Rectangle 16"/>
          <p:cNvSpPr>
            <a:spLocks noChangeArrowheads="1"/>
          </p:cNvSpPr>
          <p:nvPr/>
        </p:nvSpPr>
        <p:spPr bwMode="auto">
          <a:xfrm>
            <a:off x="928688" y="2895600"/>
            <a:ext cx="436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07537" name="Rectangle 17"/>
          <p:cNvSpPr>
            <a:spLocks noChangeArrowheads="1"/>
          </p:cNvSpPr>
          <p:nvPr/>
        </p:nvSpPr>
        <p:spPr bwMode="auto">
          <a:xfrm>
            <a:off x="1190625" y="2895600"/>
            <a:ext cx="436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07538" name="Rectangle 18"/>
          <p:cNvSpPr>
            <a:spLocks noChangeArrowheads="1"/>
          </p:cNvSpPr>
          <p:nvPr/>
        </p:nvSpPr>
        <p:spPr bwMode="auto">
          <a:xfrm>
            <a:off x="1447800" y="2895600"/>
            <a:ext cx="436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07539" name="Rectangle 19"/>
          <p:cNvSpPr>
            <a:spLocks noChangeArrowheads="1"/>
          </p:cNvSpPr>
          <p:nvPr/>
        </p:nvSpPr>
        <p:spPr bwMode="auto">
          <a:xfrm>
            <a:off x="1724025" y="2895600"/>
            <a:ext cx="436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07540" name="Rectangle 20"/>
          <p:cNvSpPr>
            <a:spLocks noChangeArrowheads="1"/>
          </p:cNvSpPr>
          <p:nvPr/>
        </p:nvSpPr>
        <p:spPr bwMode="auto">
          <a:xfrm>
            <a:off x="1981200" y="2895600"/>
            <a:ext cx="436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07541" name="Rectangle 21"/>
          <p:cNvSpPr>
            <a:spLocks noChangeArrowheads="1"/>
          </p:cNvSpPr>
          <p:nvPr/>
        </p:nvSpPr>
        <p:spPr bwMode="auto">
          <a:xfrm>
            <a:off x="1066800" y="5410200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    85674 - 58329 = ...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7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7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7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7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7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7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7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7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7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7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7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7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7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7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7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7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7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7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/>
      <p:bldP spid="107529" grpId="0"/>
      <p:bldP spid="107531" grpId="0" animBg="1"/>
      <p:bldP spid="107536" grpId="0"/>
      <p:bldP spid="107537" grpId="0"/>
      <p:bldP spid="107538" grpId="0"/>
      <p:bldP spid="107539" grpId="0"/>
      <p:bldP spid="1075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2" name="AutoShape 32"/>
          <p:cNvSpPr>
            <a:spLocks noChangeArrowheads="1"/>
          </p:cNvSpPr>
          <p:nvPr/>
        </p:nvSpPr>
        <p:spPr bwMode="auto">
          <a:xfrm>
            <a:off x="5181600" y="3124200"/>
            <a:ext cx="304800" cy="304800"/>
          </a:xfrm>
          <a:prstGeom prst="star5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5" name="Text Box 35"/>
          <p:cNvSpPr txBox="1">
            <a:spLocks noChangeArrowheads="1"/>
          </p:cNvSpPr>
          <p:nvPr/>
        </p:nvSpPr>
        <p:spPr bwMode="auto">
          <a:xfrm>
            <a:off x="762000" y="2057400"/>
            <a:ext cx="76962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0" i="1">
                <a:solidFill>
                  <a:schemeClr val="tx1"/>
                </a:solidFill>
                <a:latin typeface="Tahoma" pitchFamily="34" charset="0"/>
              </a:rPr>
              <a:t>Ví dụ:  Đặt tính rồi tính: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800">
                <a:solidFill>
                  <a:srgbClr val="0033CC"/>
                </a:solidFill>
                <a:latin typeface="Arial" charset="0"/>
              </a:rPr>
              <a:t>73654 – 69529 = ?</a:t>
            </a:r>
          </a:p>
        </p:txBody>
      </p:sp>
      <p:grpSp>
        <p:nvGrpSpPr>
          <p:cNvPr id="153648" name="Group 48"/>
          <p:cNvGrpSpPr>
            <a:grpSpLocks/>
          </p:cNvGrpSpPr>
          <p:nvPr/>
        </p:nvGrpSpPr>
        <p:grpSpPr bwMode="auto">
          <a:xfrm>
            <a:off x="757238" y="-5676900"/>
            <a:ext cx="1866900" cy="1181100"/>
            <a:chOff x="2256" y="1536"/>
            <a:chExt cx="1176" cy="744"/>
          </a:xfrm>
        </p:grpSpPr>
        <p:pic>
          <p:nvPicPr>
            <p:cNvPr id="153649" name="Picture 49" descr="pretty_flower_purple_hb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</p:spPr>
        </p:pic>
        <p:grpSp>
          <p:nvGrpSpPr>
            <p:cNvPr id="153650" name="Group 50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53651" name="Picture 51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</p:spPr>
          </p:pic>
          <p:pic>
            <p:nvPicPr>
              <p:cNvPr id="153652" name="Picture 52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</p:spPr>
          </p:pic>
          <p:pic>
            <p:nvPicPr>
              <p:cNvPr id="153653" name="Picture 53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53660" name="Group 60"/>
          <p:cNvGrpSpPr>
            <a:grpSpLocks/>
          </p:cNvGrpSpPr>
          <p:nvPr/>
        </p:nvGrpSpPr>
        <p:grpSpPr bwMode="auto">
          <a:xfrm>
            <a:off x="3057525" y="-5872163"/>
            <a:ext cx="1866900" cy="1181100"/>
            <a:chOff x="2256" y="1536"/>
            <a:chExt cx="1176" cy="744"/>
          </a:xfrm>
        </p:grpSpPr>
        <p:pic>
          <p:nvPicPr>
            <p:cNvPr id="153661" name="Picture 61" descr="pretty_flower_purple_hb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</p:spPr>
        </p:pic>
        <p:grpSp>
          <p:nvGrpSpPr>
            <p:cNvPr id="153662" name="Group 62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53663" name="Picture 63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</p:spPr>
          </p:pic>
          <p:pic>
            <p:nvPicPr>
              <p:cNvPr id="153664" name="Picture 64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</p:spPr>
          </p:pic>
          <p:pic>
            <p:nvPicPr>
              <p:cNvPr id="153665" name="Picture 65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53666" name="Group 66"/>
          <p:cNvGrpSpPr>
            <a:grpSpLocks/>
          </p:cNvGrpSpPr>
          <p:nvPr/>
        </p:nvGrpSpPr>
        <p:grpSpPr bwMode="auto">
          <a:xfrm>
            <a:off x="538163" y="-11549063"/>
            <a:ext cx="1866900" cy="1181100"/>
            <a:chOff x="2256" y="1536"/>
            <a:chExt cx="1176" cy="744"/>
          </a:xfrm>
        </p:grpSpPr>
        <p:pic>
          <p:nvPicPr>
            <p:cNvPr id="153667" name="Picture 67" descr="pretty_flower_purple_hb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</p:spPr>
        </p:pic>
        <p:grpSp>
          <p:nvGrpSpPr>
            <p:cNvPr id="153668" name="Group 68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53669" name="Picture 69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</p:spPr>
          </p:pic>
          <p:pic>
            <p:nvPicPr>
              <p:cNvPr id="153670" name="Picture 70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</p:spPr>
          </p:pic>
          <p:pic>
            <p:nvPicPr>
              <p:cNvPr id="153671" name="Picture 71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2" grpId="0" animBg="1"/>
      <p:bldP spid="1536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45" name="Rectangle 21"/>
          <p:cNvSpPr>
            <a:spLocks noChangeArrowheads="1"/>
          </p:cNvSpPr>
          <p:nvPr/>
        </p:nvSpPr>
        <p:spPr bwMode="auto">
          <a:xfrm>
            <a:off x="3352800" y="16764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0033CC"/>
                </a:solidFill>
              </a:rPr>
              <a:t>73654</a:t>
            </a:r>
            <a:endParaRPr lang="en-US">
              <a:solidFill>
                <a:srgbClr val="FF0066"/>
              </a:solidFill>
            </a:endParaRPr>
          </a:p>
        </p:txBody>
      </p:sp>
      <p:sp>
        <p:nvSpPr>
          <p:cNvPr id="154646" name="Rectangle 22"/>
          <p:cNvSpPr>
            <a:spLocks noChangeArrowheads="1"/>
          </p:cNvSpPr>
          <p:nvPr/>
        </p:nvSpPr>
        <p:spPr bwMode="auto">
          <a:xfrm>
            <a:off x="3486150" y="2438400"/>
            <a:ext cx="1446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69529</a:t>
            </a:r>
          </a:p>
        </p:txBody>
      </p:sp>
      <p:sp>
        <p:nvSpPr>
          <p:cNvPr id="154647" name="Rectangle 23"/>
          <p:cNvSpPr>
            <a:spLocks noChangeArrowheads="1"/>
          </p:cNvSpPr>
          <p:nvPr/>
        </p:nvSpPr>
        <p:spPr bwMode="auto">
          <a:xfrm>
            <a:off x="3154363" y="1981200"/>
            <a:ext cx="350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-</a:t>
            </a:r>
          </a:p>
        </p:txBody>
      </p:sp>
      <p:sp>
        <p:nvSpPr>
          <p:cNvPr id="154648" name="Line 24"/>
          <p:cNvSpPr>
            <a:spLocks noChangeShapeType="1"/>
          </p:cNvSpPr>
          <p:nvPr/>
        </p:nvSpPr>
        <p:spPr bwMode="auto">
          <a:xfrm>
            <a:off x="3352800" y="3124200"/>
            <a:ext cx="16002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653" name="Rectangle 29"/>
          <p:cNvSpPr>
            <a:spLocks noChangeArrowheads="1"/>
          </p:cNvSpPr>
          <p:nvPr/>
        </p:nvSpPr>
        <p:spPr bwMode="auto">
          <a:xfrm>
            <a:off x="3670300" y="3124200"/>
            <a:ext cx="119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4125</a:t>
            </a:r>
          </a:p>
        </p:txBody>
      </p:sp>
      <p:sp>
        <p:nvSpPr>
          <p:cNvPr id="154654" name="Rectangle 30"/>
          <p:cNvSpPr>
            <a:spLocks noChangeArrowheads="1"/>
          </p:cNvSpPr>
          <p:nvPr/>
        </p:nvSpPr>
        <p:spPr bwMode="auto">
          <a:xfrm>
            <a:off x="1905000" y="47244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    </a:t>
            </a:r>
            <a:r>
              <a:rPr lang="en-US">
                <a:solidFill>
                  <a:srgbClr val="0033CC"/>
                </a:solidFill>
              </a:rPr>
              <a:t>73654 – 69529 = </a:t>
            </a:r>
            <a:r>
              <a:rPr lang="en-US"/>
              <a:t>4125</a:t>
            </a:r>
            <a:r>
              <a:rPr lang="en-US">
                <a:solidFill>
                  <a:srgbClr val="0033CC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4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4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4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4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46" grpId="0"/>
      <p:bldP spid="154647" grpId="0"/>
      <p:bldP spid="154648" grpId="0" animBg="1"/>
      <p:bldP spid="1546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685800" y="3810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Baøi 1: </a:t>
            </a:r>
          </a:p>
        </p:txBody>
      </p:sp>
      <p:grpSp>
        <p:nvGrpSpPr>
          <p:cNvPr id="146441" name="Group 9"/>
          <p:cNvGrpSpPr>
            <a:grpSpLocks/>
          </p:cNvGrpSpPr>
          <p:nvPr/>
        </p:nvGrpSpPr>
        <p:grpSpPr bwMode="auto">
          <a:xfrm>
            <a:off x="228600" y="1781175"/>
            <a:ext cx="1874838" cy="1463675"/>
            <a:chOff x="403" y="912"/>
            <a:chExt cx="1181" cy="922"/>
          </a:xfrm>
        </p:grpSpPr>
        <p:sp>
          <p:nvSpPr>
            <p:cNvPr id="146437" name="Rectangle 5"/>
            <p:cNvSpPr>
              <a:spLocks noChangeArrowheads="1"/>
            </p:cNvSpPr>
            <p:nvPr/>
          </p:nvSpPr>
          <p:spPr bwMode="auto">
            <a:xfrm>
              <a:off x="528" y="912"/>
              <a:ext cx="105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olidFill>
                    <a:srgbClr val="0033CC"/>
                  </a:solidFill>
                </a:rPr>
                <a:t>92896</a:t>
              </a:r>
              <a:endParaRPr lang="en-US">
                <a:solidFill>
                  <a:srgbClr val="FF0066"/>
                </a:solidFill>
              </a:endParaRPr>
            </a:p>
          </p:txBody>
        </p:sp>
        <p:sp>
          <p:nvSpPr>
            <p:cNvPr id="146438" name="Rectangle 6"/>
            <p:cNvSpPr>
              <a:spLocks noChangeArrowheads="1"/>
            </p:cNvSpPr>
            <p:nvPr/>
          </p:nvSpPr>
          <p:spPr bwMode="auto">
            <a:xfrm>
              <a:off x="612" y="1392"/>
              <a:ext cx="9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</a:rPr>
                <a:t>65748</a:t>
              </a:r>
            </a:p>
          </p:txBody>
        </p:sp>
        <p:sp>
          <p:nvSpPr>
            <p:cNvPr id="146439" name="Rectangle 7"/>
            <p:cNvSpPr>
              <a:spLocks noChangeArrowheads="1"/>
            </p:cNvSpPr>
            <p:nvPr/>
          </p:nvSpPr>
          <p:spPr bwMode="auto">
            <a:xfrm>
              <a:off x="403" y="1104"/>
              <a:ext cx="22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</a:rPr>
                <a:t>-</a:t>
              </a:r>
            </a:p>
          </p:txBody>
        </p:sp>
        <p:sp>
          <p:nvSpPr>
            <p:cNvPr id="146440" name="Line 8"/>
            <p:cNvSpPr>
              <a:spLocks noChangeShapeType="1"/>
            </p:cNvSpPr>
            <p:nvPr/>
          </p:nvSpPr>
          <p:spPr bwMode="auto">
            <a:xfrm>
              <a:off x="528" y="1824"/>
              <a:ext cx="1008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442" name="Group 10"/>
          <p:cNvGrpSpPr>
            <a:grpSpLocks/>
          </p:cNvGrpSpPr>
          <p:nvPr/>
        </p:nvGrpSpPr>
        <p:grpSpPr bwMode="auto">
          <a:xfrm>
            <a:off x="2438400" y="1841500"/>
            <a:ext cx="1874838" cy="1463675"/>
            <a:chOff x="403" y="912"/>
            <a:chExt cx="1181" cy="922"/>
          </a:xfrm>
        </p:grpSpPr>
        <p:sp>
          <p:nvSpPr>
            <p:cNvPr id="146443" name="Rectangle 11"/>
            <p:cNvSpPr>
              <a:spLocks noChangeArrowheads="1"/>
            </p:cNvSpPr>
            <p:nvPr/>
          </p:nvSpPr>
          <p:spPr bwMode="auto">
            <a:xfrm>
              <a:off x="528" y="912"/>
              <a:ext cx="105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olidFill>
                    <a:srgbClr val="0033CC"/>
                  </a:solidFill>
                </a:rPr>
                <a:t>73581</a:t>
              </a:r>
              <a:endParaRPr lang="en-US">
                <a:solidFill>
                  <a:srgbClr val="FF0066"/>
                </a:solidFill>
              </a:endParaRPr>
            </a:p>
          </p:txBody>
        </p:sp>
        <p:sp>
          <p:nvSpPr>
            <p:cNvPr id="146444" name="Rectangle 12"/>
            <p:cNvSpPr>
              <a:spLocks noChangeArrowheads="1"/>
            </p:cNvSpPr>
            <p:nvPr/>
          </p:nvSpPr>
          <p:spPr bwMode="auto">
            <a:xfrm>
              <a:off x="612" y="1392"/>
              <a:ext cx="9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</a:rPr>
                <a:t>36029</a:t>
              </a:r>
            </a:p>
          </p:txBody>
        </p:sp>
        <p:sp>
          <p:nvSpPr>
            <p:cNvPr id="146445" name="Rectangle 13"/>
            <p:cNvSpPr>
              <a:spLocks noChangeArrowheads="1"/>
            </p:cNvSpPr>
            <p:nvPr/>
          </p:nvSpPr>
          <p:spPr bwMode="auto">
            <a:xfrm>
              <a:off x="403" y="1104"/>
              <a:ext cx="22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</a:rPr>
                <a:t>-</a:t>
              </a:r>
            </a:p>
          </p:txBody>
        </p:sp>
        <p:sp>
          <p:nvSpPr>
            <p:cNvPr id="146446" name="Line 14"/>
            <p:cNvSpPr>
              <a:spLocks noChangeShapeType="1"/>
            </p:cNvSpPr>
            <p:nvPr/>
          </p:nvSpPr>
          <p:spPr bwMode="auto">
            <a:xfrm>
              <a:off x="528" y="1824"/>
              <a:ext cx="1008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447" name="Group 15"/>
          <p:cNvGrpSpPr>
            <a:grpSpLocks/>
          </p:cNvGrpSpPr>
          <p:nvPr/>
        </p:nvGrpSpPr>
        <p:grpSpPr bwMode="auto">
          <a:xfrm>
            <a:off x="4754563" y="1857375"/>
            <a:ext cx="1874837" cy="1463675"/>
            <a:chOff x="403" y="912"/>
            <a:chExt cx="1181" cy="922"/>
          </a:xfrm>
        </p:grpSpPr>
        <p:sp>
          <p:nvSpPr>
            <p:cNvPr id="146448" name="Rectangle 16"/>
            <p:cNvSpPr>
              <a:spLocks noChangeArrowheads="1"/>
            </p:cNvSpPr>
            <p:nvPr/>
          </p:nvSpPr>
          <p:spPr bwMode="auto">
            <a:xfrm>
              <a:off x="528" y="912"/>
              <a:ext cx="105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olidFill>
                    <a:srgbClr val="0033CC"/>
                  </a:solidFill>
                </a:rPr>
                <a:t>59372</a:t>
              </a:r>
              <a:endParaRPr lang="en-US">
                <a:solidFill>
                  <a:srgbClr val="FF0066"/>
                </a:solidFill>
              </a:endParaRPr>
            </a:p>
          </p:txBody>
        </p:sp>
        <p:sp>
          <p:nvSpPr>
            <p:cNvPr id="146449" name="Rectangle 17"/>
            <p:cNvSpPr>
              <a:spLocks noChangeArrowheads="1"/>
            </p:cNvSpPr>
            <p:nvPr/>
          </p:nvSpPr>
          <p:spPr bwMode="auto">
            <a:xfrm>
              <a:off x="612" y="1392"/>
              <a:ext cx="9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</a:rPr>
                <a:t>53814</a:t>
              </a:r>
            </a:p>
          </p:txBody>
        </p:sp>
        <p:sp>
          <p:nvSpPr>
            <p:cNvPr id="146450" name="Rectangle 18"/>
            <p:cNvSpPr>
              <a:spLocks noChangeArrowheads="1"/>
            </p:cNvSpPr>
            <p:nvPr/>
          </p:nvSpPr>
          <p:spPr bwMode="auto">
            <a:xfrm>
              <a:off x="403" y="1104"/>
              <a:ext cx="22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</a:rPr>
                <a:t>-</a:t>
              </a:r>
            </a:p>
          </p:txBody>
        </p:sp>
        <p:sp>
          <p:nvSpPr>
            <p:cNvPr id="146451" name="Line 19"/>
            <p:cNvSpPr>
              <a:spLocks noChangeShapeType="1"/>
            </p:cNvSpPr>
            <p:nvPr/>
          </p:nvSpPr>
          <p:spPr bwMode="auto">
            <a:xfrm>
              <a:off x="528" y="1824"/>
              <a:ext cx="1008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452" name="Group 20"/>
          <p:cNvGrpSpPr>
            <a:grpSpLocks/>
          </p:cNvGrpSpPr>
          <p:nvPr/>
        </p:nvGrpSpPr>
        <p:grpSpPr bwMode="auto">
          <a:xfrm>
            <a:off x="7086600" y="1857375"/>
            <a:ext cx="1874838" cy="1463675"/>
            <a:chOff x="403" y="912"/>
            <a:chExt cx="1181" cy="922"/>
          </a:xfrm>
        </p:grpSpPr>
        <p:sp>
          <p:nvSpPr>
            <p:cNvPr id="146453" name="Rectangle 21"/>
            <p:cNvSpPr>
              <a:spLocks noChangeArrowheads="1"/>
            </p:cNvSpPr>
            <p:nvPr/>
          </p:nvSpPr>
          <p:spPr bwMode="auto">
            <a:xfrm>
              <a:off x="528" y="912"/>
              <a:ext cx="105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olidFill>
                    <a:srgbClr val="0033CC"/>
                  </a:solidFill>
                </a:rPr>
                <a:t>32484</a:t>
              </a:r>
              <a:endParaRPr lang="en-US">
                <a:solidFill>
                  <a:srgbClr val="FF0066"/>
                </a:solidFill>
              </a:endParaRPr>
            </a:p>
          </p:txBody>
        </p:sp>
        <p:sp>
          <p:nvSpPr>
            <p:cNvPr id="146454" name="Rectangle 22"/>
            <p:cNvSpPr>
              <a:spLocks noChangeArrowheads="1"/>
            </p:cNvSpPr>
            <p:nvPr/>
          </p:nvSpPr>
          <p:spPr bwMode="auto">
            <a:xfrm>
              <a:off x="612" y="1392"/>
              <a:ext cx="91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</a:rPr>
                <a:t>  9177</a:t>
              </a:r>
            </a:p>
          </p:txBody>
        </p:sp>
        <p:sp>
          <p:nvSpPr>
            <p:cNvPr id="146455" name="Rectangle 23"/>
            <p:cNvSpPr>
              <a:spLocks noChangeArrowheads="1"/>
            </p:cNvSpPr>
            <p:nvPr/>
          </p:nvSpPr>
          <p:spPr bwMode="auto">
            <a:xfrm>
              <a:off x="403" y="1104"/>
              <a:ext cx="22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</a:rPr>
                <a:t>-</a:t>
              </a:r>
            </a:p>
          </p:txBody>
        </p:sp>
        <p:sp>
          <p:nvSpPr>
            <p:cNvPr id="146456" name="Line 24"/>
            <p:cNvSpPr>
              <a:spLocks noChangeShapeType="1"/>
            </p:cNvSpPr>
            <p:nvPr/>
          </p:nvSpPr>
          <p:spPr bwMode="auto">
            <a:xfrm>
              <a:off x="528" y="1824"/>
              <a:ext cx="1008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57" name="Rectangle 25"/>
          <p:cNvSpPr>
            <a:spLocks noChangeArrowheads="1"/>
          </p:cNvSpPr>
          <p:nvPr/>
        </p:nvSpPr>
        <p:spPr bwMode="auto">
          <a:xfrm>
            <a:off x="457200" y="3305175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 27148</a:t>
            </a:r>
            <a:r>
              <a:rPr lang="en-US" sz="3200"/>
              <a:t> </a:t>
            </a:r>
          </a:p>
        </p:txBody>
      </p:sp>
      <p:sp>
        <p:nvSpPr>
          <p:cNvPr id="146458" name="Rectangle 26"/>
          <p:cNvSpPr>
            <a:spLocks noChangeArrowheads="1"/>
          </p:cNvSpPr>
          <p:nvPr/>
        </p:nvSpPr>
        <p:spPr bwMode="auto">
          <a:xfrm>
            <a:off x="2667000" y="3305175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 37552</a:t>
            </a:r>
            <a:r>
              <a:rPr lang="en-US" sz="3200"/>
              <a:t> </a:t>
            </a:r>
          </a:p>
        </p:txBody>
      </p:sp>
      <p:sp>
        <p:nvSpPr>
          <p:cNvPr id="146459" name="Rectangle 27"/>
          <p:cNvSpPr>
            <a:spLocks noChangeArrowheads="1"/>
          </p:cNvSpPr>
          <p:nvPr/>
        </p:nvSpPr>
        <p:spPr bwMode="auto">
          <a:xfrm>
            <a:off x="4986338" y="3305175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 05558</a:t>
            </a:r>
            <a:r>
              <a:rPr lang="en-US" sz="3200"/>
              <a:t> </a:t>
            </a:r>
          </a:p>
        </p:txBody>
      </p:sp>
      <p:sp>
        <p:nvSpPr>
          <p:cNvPr id="146460" name="Rectangle 28"/>
          <p:cNvSpPr>
            <a:spLocks noChangeArrowheads="1"/>
          </p:cNvSpPr>
          <p:nvPr/>
        </p:nvSpPr>
        <p:spPr bwMode="auto">
          <a:xfrm>
            <a:off x="7315200" y="33528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 23307</a:t>
            </a:r>
            <a:r>
              <a:rPr lang="en-US" sz="32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6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6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6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4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685800" y="3810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Baøi 2: </a:t>
            </a:r>
          </a:p>
        </p:txBody>
      </p:sp>
      <p:sp>
        <p:nvSpPr>
          <p:cNvPr id="147483" name="Rectangle 27"/>
          <p:cNvSpPr>
            <a:spLocks noChangeArrowheads="1"/>
          </p:cNvSpPr>
          <p:nvPr/>
        </p:nvSpPr>
        <p:spPr bwMode="auto">
          <a:xfrm>
            <a:off x="1828800" y="14478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33CC"/>
                </a:solidFill>
              </a:rPr>
              <a:t> a)    63780 - 18546  </a:t>
            </a:r>
          </a:p>
        </p:txBody>
      </p:sp>
      <p:sp>
        <p:nvSpPr>
          <p:cNvPr id="147484" name="Rectangle 28"/>
          <p:cNvSpPr>
            <a:spLocks noChangeArrowheads="1"/>
          </p:cNvSpPr>
          <p:nvPr/>
        </p:nvSpPr>
        <p:spPr bwMode="auto">
          <a:xfrm>
            <a:off x="1828800" y="25146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33CC"/>
                </a:solidFill>
              </a:rPr>
              <a:t> b)    91462 - 53406  </a:t>
            </a:r>
          </a:p>
        </p:txBody>
      </p:sp>
      <p:sp>
        <p:nvSpPr>
          <p:cNvPr id="147485" name="Rectangle 29"/>
          <p:cNvSpPr>
            <a:spLocks noChangeArrowheads="1"/>
          </p:cNvSpPr>
          <p:nvPr/>
        </p:nvSpPr>
        <p:spPr bwMode="auto">
          <a:xfrm>
            <a:off x="1828800" y="35814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33CC"/>
                </a:solidFill>
              </a:rPr>
              <a:t> c)    49283 - 5765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7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7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7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7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7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7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7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838200" y="3810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Baøi 3: 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685800" y="911225"/>
            <a:ext cx="8001000" cy="228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33CC"/>
                </a:solidFill>
              </a:rPr>
              <a:t>Moät quaõng ñöôøng daøi 25 850 m, trong ñoù coù  9 850 m ñöôøng ñaõ traûi nhöïa. Hoûi coøn bao nhieâu km ñöôøng chöa ñöôïc traûi nhöïa?</a:t>
            </a:r>
          </a:p>
        </p:txBody>
      </p:sp>
      <p:grpSp>
        <p:nvGrpSpPr>
          <p:cNvPr id="148494" name="Group 14"/>
          <p:cNvGrpSpPr>
            <a:grpSpLocks/>
          </p:cNvGrpSpPr>
          <p:nvPr/>
        </p:nvGrpSpPr>
        <p:grpSpPr bwMode="auto">
          <a:xfrm>
            <a:off x="1676400" y="4443413"/>
            <a:ext cx="5562600" cy="228600"/>
            <a:chOff x="1056" y="3144"/>
            <a:chExt cx="3504" cy="144"/>
          </a:xfrm>
        </p:grpSpPr>
        <p:sp>
          <p:nvSpPr>
            <p:cNvPr id="148489" name="Line 9"/>
            <p:cNvSpPr>
              <a:spLocks noChangeShapeType="1"/>
            </p:cNvSpPr>
            <p:nvPr/>
          </p:nvSpPr>
          <p:spPr bwMode="auto">
            <a:xfrm>
              <a:off x="1056" y="3216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490" name="Line 10"/>
            <p:cNvSpPr>
              <a:spLocks noChangeShapeType="1"/>
            </p:cNvSpPr>
            <p:nvPr/>
          </p:nvSpPr>
          <p:spPr bwMode="auto">
            <a:xfrm>
              <a:off x="1056" y="31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491" name="Line 11"/>
            <p:cNvSpPr>
              <a:spLocks noChangeShapeType="1"/>
            </p:cNvSpPr>
            <p:nvPr/>
          </p:nvSpPr>
          <p:spPr bwMode="auto">
            <a:xfrm>
              <a:off x="4560" y="31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492" name="Freeform 12"/>
          <p:cNvSpPr>
            <a:spLocks/>
          </p:cNvSpPr>
          <p:nvPr/>
        </p:nvSpPr>
        <p:spPr bwMode="auto">
          <a:xfrm>
            <a:off x="1676400" y="4024313"/>
            <a:ext cx="5537200" cy="4826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872" y="0"/>
              </a:cxn>
              <a:cxn ang="0">
                <a:pos x="3504" y="288"/>
              </a:cxn>
            </a:cxnLst>
            <a:rect l="0" t="0" r="r" b="b"/>
            <a:pathLst>
              <a:path w="3504" h="288">
                <a:moveTo>
                  <a:pt x="0" y="288"/>
                </a:moveTo>
                <a:cubicBezTo>
                  <a:pt x="644" y="144"/>
                  <a:pt x="1288" y="0"/>
                  <a:pt x="1872" y="0"/>
                </a:cubicBezTo>
                <a:cubicBezTo>
                  <a:pt x="2456" y="0"/>
                  <a:pt x="3232" y="240"/>
                  <a:pt x="3504" y="28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3886200" y="3505200"/>
            <a:ext cx="152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</a:rPr>
              <a:t>25850 m</a:t>
            </a:r>
          </a:p>
        </p:txBody>
      </p:sp>
      <p:sp>
        <p:nvSpPr>
          <p:cNvPr id="148509" name="Freeform 29"/>
          <p:cNvSpPr>
            <a:spLocks/>
          </p:cNvSpPr>
          <p:nvPr/>
        </p:nvSpPr>
        <p:spPr bwMode="auto">
          <a:xfrm>
            <a:off x="1663700" y="4633913"/>
            <a:ext cx="21336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192"/>
              </a:cxn>
              <a:cxn ang="0">
                <a:pos x="1056" y="0"/>
              </a:cxn>
            </a:cxnLst>
            <a:rect l="0" t="0" r="r" b="b"/>
            <a:pathLst>
              <a:path w="1056" h="192">
                <a:moveTo>
                  <a:pt x="0" y="0"/>
                </a:moveTo>
                <a:cubicBezTo>
                  <a:pt x="128" y="96"/>
                  <a:pt x="256" y="192"/>
                  <a:pt x="432" y="192"/>
                </a:cubicBezTo>
                <a:cubicBezTo>
                  <a:pt x="608" y="192"/>
                  <a:pt x="832" y="96"/>
                  <a:pt x="105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8512" name="Group 32"/>
          <p:cNvGrpSpPr>
            <a:grpSpLocks/>
          </p:cNvGrpSpPr>
          <p:nvPr/>
        </p:nvGrpSpPr>
        <p:grpSpPr bwMode="auto">
          <a:xfrm>
            <a:off x="1676400" y="4456113"/>
            <a:ext cx="2070100" cy="228600"/>
            <a:chOff x="1056" y="3152"/>
            <a:chExt cx="1304" cy="144"/>
          </a:xfrm>
        </p:grpSpPr>
        <p:sp>
          <p:nvSpPr>
            <p:cNvPr id="148495" name="Line 15"/>
            <p:cNvSpPr>
              <a:spLocks noChangeShapeType="1"/>
            </p:cNvSpPr>
            <p:nvPr/>
          </p:nvSpPr>
          <p:spPr bwMode="auto">
            <a:xfrm>
              <a:off x="1056" y="3264"/>
              <a:ext cx="129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511" name="Line 31"/>
            <p:cNvSpPr>
              <a:spLocks noChangeShapeType="1"/>
            </p:cNvSpPr>
            <p:nvPr/>
          </p:nvSpPr>
          <p:spPr bwMode="auto">
            <a:xfrm>
              <a:off x="2360" y="3152"/>
              <a:ext cx="0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513" name="Text Box 33"/>
          <p:cNvSpPr txBox="1">
            <a:spLocks noChangeArrowheads="1"/>
          </p:cNvSpPr>
          <p:nvPr/>
        </p:nvSpPr>
        <p:spPr bwMode="auto">
          <a:xfrm>
            <a:off x="2133600" y="4938713"/>
            <a:ext cx="1524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</a:rPr>
              <a:t>9850 m</a:t>
            </a:r>
          </a:p>
        </p:txBody>
      </p:sp>
      <p:sp>
        <p:nvSpPr>
          <p:cNvPr id="148516" name="Freeform 36"/>
          <p:cNvSpPr>
            <a:spLocks/>
          </p:cNvSpPr>
          <p:nvPr/>
        </p:nvSpPr>
        <p:spPr bwMode="auto">
          <a:xfrm>
            <a:off x="3719513" y="4543425"/>
            <a:ext cx="3505200" cy="395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4" y="336"/>
              </a:cxn>
              <a:cxn ang="0">
                <a:pos x="2256" y="48"/>
              </a:cxn>
            </a:cxnLst>
            <a:rect l="0" t="0" r="r" b="b"/>
            <a:pathLst>
              <a:path w="2256" h="344">
                <a:moveTo>
                  <a:pt x="0" y="0"/>
                </a:moveTo>
                <a:cubicBezTo>
                  <a:pt x="364" y="164"/>
                  <a:pt x="728" y="328"/>
                  <a:pt x="1104" y="336"/>
                </a:cubicBezTo>
                <a:cubicBezTo>
                  <a:pt x="1480" y="344"/>
                  <a:pt x="1868" y="196"/>
                  <a:pt x="2256" y="4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517" name="Text Box 37"/>
          <p:cNvSpPr txBox="1">
            <a:spLocks noChangeArrowheads="1"/>
          </p:cNvSpPr>
          <p:nvPr/>
        </p:nvSpPr>
        <p:spPr bwMode="auto">
          <a:xfrm>
            <a:off x="4800600" y="5014913"/>
            <a:ext cx="1524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…? 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4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48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14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8" grpId="0"/>
      <p:bldP spid="148492" grpId="0" animBg="1"/>
      <p:bldP spid="148493" grpId="0"/>
      <p:bldP spid="148509" grpId="0" animBg="1"/>
      <p:bldP spid="148513" grpId="0"/>
      <p:bldP spid="148516" grpId="0" animBg="1"/>
      <p:bldP spid="1485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40465"/>
  <p:tag name="VIOLETTITLE" val="phép trừ trong phạm vi 100.000"/>
  <p:tag name="VIOLETLESSON" val="85"/>
  <p:tag name="VIOLETCATID" val="8049774"/>
  <p:tag name="VIOLETSUBJECT" val="Toán học 3"/>
  <p:tag name="VIOLETAUTHORID" val="6268389"/>
  <p:tag name="VIOLETAUTHORNAME" val="Trịnh Thị Lam"/>
  <p:tag name="VIOLETAUTHORAVATAR" val="no_avatar.jpg"/>
  <p:tag name="VIOLETAUTHORADDRESS" val="trường tiểu học trần tống - quảng nam"/>
  <p:tag name="VIOLETDATE" val="2013-05-08 20:11:50"/>
  <p:tag name="VIOLETHIT" val="61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 - &amp;quot;Baøi cuõ&amp;quot;&quot;/&gt;&lt;property id=&quot;20307&quot; value=&quot;320&quot;/&gt;&lt;/object&gt;&lt;object type=&quot;3&quot; unique_id=&quot;10006&quot;&gt;&lt;property id=&quot;20148&quot; value=&quot;5&quot;/&gt;&lt;property id=&quot;20300&quot; value=&quot;Slide 3&quot;/&gt;&lt;property id=&quot;20307&quot; value=&quot;263&quot;/&gt;&lt;/object&gt;&lt;object type=&quot;3&quot; unique_id=&quot;10007&quot;&gt;&lt;property id=&quot;20148&quot; value=&quot;5&quot;/&gt;&lt;property id=&quot;20300&quot; value=&quot;Slide 4&quot;/&gt;&lt;property id=&quot;20307&quot; value=&quot;324&quot;/&gt;&lt;/object&gt;&lt;object type=&quot;3&quot; unique_id=&quot;10008&quot;&gt;&lt;property id=&quot;20148&quot; value=&quot;5&quot;/&gt;&lt;property id=&quot;20300&quot; value=&quot;Slide 5&quot;/&gt;&lt;property id=&quot;20307&quot; value=&quot;346&quot;/&gt;&lt;/object&gt;&lt;object type=&quot;3&quot; unique_id=&quot;10009&quot;&gt;&lt;property id=&quot;20148&quot; value=&quot;5&quot;/&gt;&lt;property id=&quot;20300&quot; value=&quot;Slide 6&quot;/&gt;&lt;property id=&quot;20307&quot; value=&quot;347&quot;/&gt;&lt;/object&gt;&lt;object type=&quot;3&quot; unique_id=&quot;10010&quot;&gt;&lt;property id=&quot;20148&quot; value=&quot;5&quot;/&gt;&lt;property id=&quot;20300&quot; value=&quot;Slide 7&quot;/&gt;&lt;property id=&quot;20307&quot; value=&quot;340&quot;/&gt;&lt;/object&gt;&lt;object type=&quot;3&quot; unique_id=&quot;10011&quot;&gt;&lt;property id=&quot;20148&quot; value=&quot;5&quot;/&gt;&lt;property id=&quot;20300&quot; value=&quot;Slide 8&quot;/&gt;&lt;property id=&quot;20307&quot; value=&quot;341&quot;/&gt;&lt;/object&gt;&lt;object type=&quot;3&quot; unique_id=&quot;10012&quot;&gt;&lt;property id=&quot;20148&quot; value=&quot;5&quot;/&gt;&lt;property id=&quot;20300&quot; value=&quot;Slide 9&quot;/&gt;&lt;property id=&quot;20307&quot; value=&quot;342&quot;/&gt;&lt;/object&gt;&lt;object type=&quot;3&quot; unique_id=&quot;10013&quot;&gt;&lt;property id=&quot;20148&quot; value=&quot;5&quot;/&gt;&lt;property id=&quot;20300&quot; value=&quot;Slide 10&quot;/&gt;&lt;property id=&quot;20307&quot; value=&quot;348&quot;/&gt;&lt;/object&gt;&lt;object type=&quot;3&quot; unique_id=&quot;10014&quot;&gt;&lt;property id=&quot;20148&quot; value=&quot;5&quot;/&gt;&lt;property id=&quot;20300&quot; value=&quot;Slide 11&quot;/&gt;&lt;property id=&quot;20307&quot; value=&quot;337&quot;/&gt;&lt;/object&gt;&lt;object type=&quot;3&quot; unique_id=&quot;10015&quot;&gt;&lt;property id=&quot;20148&quot; value=&quot;5&quot;/&gt;&lt;property id=&quot;20300&quot; value=&quot;Slide 12&quot;/&gt;&lt;property id=&quot;20307&quot; value=&quot;343&quot;/&gt;&lt;/object&gt;&lt;object type=&quot;3&quot; unique_id=&quot;10016&quot;&gt;&lt;property id=&quot;20148&quot; value=&quot;5&quot;/&gt;&lt;property id=&quot;20300&quot; value=&quot;Slide 13&quot;/&gt;&lt;property id=&quot;20307&quot; value=&quot;345&quot;/&gt;&lt;/object&gt;&lt;object type=&quot;3&quot; unique_id=&quot;10017&quot;&gt;&lt;property id=&quot;20148&quot; value=&quot;5&quot;/&gt;&lt;property id=&quot;20300&quot; value=&quot;Slide 14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0151_slide">
  <a:themeElements>
    <a:clrScheme name="0151_slide 1">
      <a:dk1>
        <a:srgbClr val="000000"/>
      </a:dk1>
      <a:lt1>
        <a:srgbClr val="FFE384"/>
      </a:lt1>
      <a:dk2>
        <a:srgbClr val="000000"/>
      </a:dk2>
      <a:lt2>
        <a:srgbClr val="C0C0C0"/>
      </a:lt2>
      <a:accent1>
        <a:srgbClr val="FFEEB5"/>
      </a:accent1>
      <a:accent2>
        <a:srgbClr val="FFCC1E"/>
      </a:accent2>
      <a:accent3>
        <a:srgbClr val="FFEFC2"/>
      </a:accent3>
      <a:accent4>
        <a:srgbClr val="000000"/>
      </a:accent4>
      <a:accent5>
        <a:srgbClr val="FFF5D7"/>
      </a:accent5>
      <a:accent6>
        <a:srgbClr val="E7B91A"/>
      </a:accent6>
      <a:hlink>
        <a:srgbClr val="B88E00"/>
      </a:hlink>
      <a:folHlink>
        <a:srgbClr val="594D26"/>
      </a:folHlink>
    </a:clrScheme>
    <a:fontScheme name="0151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0151_slide 1">
        <a:dk1>
          <a:srgbClr val="000000"/>
        </a:dk1>
        <a:lt1>
          <a:srgbClr val="FFE384"/>
        </a:lt1>
        <a:dk2>
          <a:srgbClr val="000000"/>
        </a:dk2>
        <a:lt2>
          <a:srgbClr val="C0C0C0"/>
        </a:lt2>
        <a:accent1>
          <a:srgbClr val="FFEEB5"/>
        </a:accent1>
        <a:accent2>
          <a:srgbClr val="FFCC1E"/>
        </a:accent2>
        <a:accent3>
          <a:srgbClr val="FFEFC2"/>
        </a:accent3>
        <a:accent4>
          <a:srgbClr val="000000"/>
        </a:accent4>
        <a:accent5>
          <a:srgbClr val="FFF5D7"/>
        </a:accent5>
        <a:accent6>
          <a:srgbClr val="E7B91A"/>
        </a:accent6>
        <a:hlink>
          <a:srgbClr val="B88E00"/>
        </a:hlink>
        <a:folHlink>
          <a:srgbClr val="594D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51_slide 2">
        <a:dk1>
          <a:srgbClr val="000000"/>
        </a:dk1>
        <a:lt1>
          <a:srgbClr val="FFE384"/>
        </a:lt1>
        <a:dk2>
          <a:srgbClr val="000000"/>
        </a:dk2>
        <a:lt2>
          <a:srgbClr val="C0C0C0"/>
        </a:lt2>
        <a:accent1>
          <a:srgbClr val="CC9E00"/>
        </a:accent1>
        <a:accent2>
          <a:srgbClr val="CC7400"/>
        </a:accent2>
        <a:accent3>
          <a:srgbClr val="FFEFC2"/>
        </a:accent3>
        <a:accent4>
          <a:srgbClr val="000000"/>
        </a:accent4>
        <a:accent5>
          <a:srgbClr val="E2CCAA"/>
        </a:accent5>
        <a:accent6>
          <a:srgbClr val="B96800"/>
        </a:accent6>
        <a:hlink>
          <a:srgbClr val="595826"/>
        </a:hlink>
        <a:folHlink>
          <a:srgbClr val="5943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51_slide 3">
        <a:dk1>
          <a:srgbClr val="000000"/>
        </a:dk1>
        <a:lt1>
          <a:srgbClr val="FFE384"/>
        </a:lt1>
        <a:dk2>
          <a:srgbClr val="000000"/>
        </a:dk2>
        <a:lt2>
          <a:srgbClr val="C0C0C0"/>
        </a:lt2>
        <a:accent1>
          <a:srgbClr val="0D65BF"/>
        </a:accent1>
        <a:accent2>
          <a:srgbClr val="CC9E00"/>
        </a:accent2>
        <a:accent3>
          <a:srgbClr val="FFEFC2"/>
        </a:accent3>
        <a:accent4>
          <a:srgbClr val="000000"/>
        </a:accent4>
        <a:accent5>
          <a:srgbClr val="AAB8DC"/>
        </a:accent5>
        <a:accent6>
          <a:srgbClr val="B98F00"/>
        </a:accent6>
        <a:hlink>
          <a:srgbClr val="4D2E6B"/>
        </a:hlink>
        <a:folHlink>
          <a:srgbClr val="2F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51_slide 4">
        <a:dk1>
          <a:srgbClr val="000000"/>
        </a:dk1>
        <a:lt1>
          <a:srgbClr val="FFE384"/>
        </a:lt1>
        <a:dk2>
          <a:srgbClr val="000000"/>
        </a:dk2>
        <a:lt2>
          <a:srgbClr val="C0C0C0"/>
        </a:lt2>
        <a:accent1>
          <a:srgbClr val="CC9E00"/>
        </a:accent1>
        <a:accent2>
          <a:srgbClr val="5EBF0D"/>
        </a:accent2>
        <a:accent3>
          <a:srgbClr val="FFEFC2"/>
        </a:accent3>
        <a:accent4>
          <a:srgbClr val="000000"/>
        </a:accent4>
        <a:accent5>
          <a:srgbClr val="E2CCAA"/>
        </a:accent5>
        <a:accent6>
          <a:srgbClr val="54AD0B"/>
        </a:accent6>
        <a:hlink>
          <a:srgbClr val="2F2E6B"/>
        </a:hlink>
        <a:folHlink>
          <a:srgbClr val="6B2E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51_slide 5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EEB5"/>
        </a:accent1>
        <a:accent2>
          <a:srgbClr val="FFCC1E"/>
        </a:accent2>
        <a:accent3>
          <a:srgbClr val="FFFFFF"/>
        </a:accent3>
        <a:accent4>
          <a:srgbClr val="000000"/>
        </a:accent4>
        <a:accent5>
          <a:srgbClr val="FFF5D7"/>
        </a:accent5>
        <a:accent6>
          <a:srgbClr val="E7B91A"/>
        </a:accent6>
        <a:hlink>
          <a:srgbClr val="B88E00"/>
        </a:hlink>
        <a:folHlink>
          <a:srgbClr val="594D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51_slide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9E00"/>
        </a:accent1>
        <a:accent2>
          <a:srgbClr val="CC7400"/>
        </a:accent2>
        <a:accent3>
          <a:srgbClr val="FFFFFF"/>
        </a:accent3>
        <a:accent4>
          <a:srgbClr val="000000"/>
        </a:accent4>
        <a:accent5>
          <a:srgbClr val="E2CCAA"/>
        </a:accent5>
        <a:accent6>
          <a:srgbClr val="B96800"/>
        </a:accent6>
        <a:hlink>
          <a:srgbClr val="595826"/>
        </a:hlink>
        <a:folHlink>
          <a:srgbClr val="5943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51_slide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0D65BF"/>
        </a:accent1>
        <a:accent2>
          <a:srgbClr val="CC9E00"/>
        </a:accent2>
        <a:accent3>
          <a:srgbClr val="FFFFFF"/>
        </a:accent3>
        <a:accent4>
          <a:srgbClr val="000000"/>
        </a:accent4>
        <a:accent5>
          <a:srgbClr val="AAB8DC"/>
        </a:accent5>
        <a:accent6>
          <a:srgbClr val="B98F00"/>
        </a:accent6>
        <a:hlink>
          <a:srgbClr val="4D2E6B"/>
        </a:hlink>
        <a:folHlink>
          <a:srgbClr val="2F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51_slide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9E00"/>
        </a:accent1>
        <a:accent2>
          <a:srgbClr val="5EBF0D"/>
        </a:accent2>
        <a:accent3>
          <a:srgbClr val="FFFFFF"/>
        </a:accent3>
        <a:accent4>
          <a:srgbClr val="000000"/>
        </a:accent4>
        <a:accent5>
          <a:srgbClr val="E2CCAA"/>
        </a:accent5>
        <a:accent6>
          <a:srgbClr val="54AD0B"/>
        </a:accent6>
        <a:hlink>
          <a:srgbClr val="2F2E6B"/>
        </a:hlink>
        <a:folHlink>
          <a:srgbClr val="6B2E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0151_slide</Template>
  <TotalTime>957</TotalTime>
  <Words>375</Words>
  <Application>Microsoft Office PowerPoint</Application>
  <PresentationFormat>On-screen Show (4:3)</PresentationFormat>
  <Paragraphs>83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0151_slide</vt:lpstr>
      <vt:lpstr>Default Design</vt:lpstr>
      <vt:lpstr>Slide 1</vt:lpstr>
      <vt:lpstr>Baøi cuõ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</dc:creator>
  <cp:lastModifiedBy>AutoBVT</cp:lastModifiedBy>
  <cp:revision>184</cp:revision>
  <dcterms:created xsi:type="dcterms:W3CDTF">2009-02-12T09:44:59Z</dcterms:created>
  <dcterms:modified xsi:type="dcterms:W3CDTF">2016-04-01T03:20:26Z</dcterms:modified>
</cp:coreProperties>
</file>